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gif>
</file>

<file path=ppt/media/image1.png>
</file>

<file path=ppt/media/image1.tif>
</file>

<file path=ppt/media/image2.gif>
</file>

<file path=ppt/media/image2.png>
</file>

<file path=ppt/media/image3.gif>
</file>

<file path=ppt/media/image3.png>
</file>

<file path=ppt/media/image4.gif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Subtitle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ea against sky at sunset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Sea against sky at sunset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each and sea at sunset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ach and sea at sunset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Sea against sky at sunset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ea against sky at sunset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olab.research.google.com/drive/1Cl1M8XffACV383pSIH5PhBuR3Lm4vDPz?usp=sharing" TargetMode="External"/><Relationship Id="rId3" Type="http://schemas.openxmlformats.org/officeDocument/2006/relationships/image" Target="../media/image1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geeksforgeeks.org/training-data-vs-testing-data/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geeksforgeeks.org/training-data-vs-testing-data/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4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9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ig Data Analytics"/>
          <p:cNvSpPr txBox="1"/>
          <p:nvPr>
            <p:ph type="body" idx="21"/>
          </p:nvPr>
        </p:nvSpPr>
        <p:spPr>
          <a:xfrm>
            <a:off x="1219200" y="11986162"/>
            <a:ext cx="4227433" cy="6057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l" defTabSz="817244">
              <a:defRPr spc="-29" sz="297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lvl1pPr>
          </a:lstStyle>
          <a:p>
            <a:pPr/>
            <a:r>
              <a:t>Big Data Analytics</a:t>
            </a:r>
          </a:p>
        </p:txBody>
      </p:sp>
      <p:sp>
        <p:nvSpPr>
          <p:cNvPr id="172" name="Konsep Data Mining"/>
          <p:cNvSpPr txBox="1"/>
          <p:nvPr>
            <p:ph type="ctrTitle"/>
          </p:nvPr>
        </p:nvSpPr>
        <p:spPr>
          <a:xfrm>
            <a:off x="1456167" y="1992641"/>
            <a:ext cx="21945601" cy="4267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E1F62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/>
            <a:r>
              <a:t>Konsep Data Mining</a:t>
            </a:r>
          </a:p>
        </p:txBody>
      </p:sp>
      <p:sp>
        <p:nvSpPr>
          <p:cNvPr id="173" name="Sevi Nurafni…"/>
          <p:cNvSpPr txBox="1"/>
          <p:nvPr>
            <p:ph type="subTitle" sz="quarter" idx="1"/>
          </p:nvPr>
        </p:nvSpPr>
        <p:spPr>
          <a:xfrm>
            <a:off x="3410319" y="7523546"/>
            <a:ext cx="9370196" cy="2611322"/>
          </a:xfrm>
          <a:prstGeom prst="rect">
            <a:avLst/>
          </a:prstGeom>
        </p:spPr>
        <p:txBody>
          <a:bodyPr/>
          <a:lstStyle/>
          <a:p>
            <a:pPr algn="l">
              <a:defRPr spc="-35" sz="3500">
                <a:latin typeface="Nunito Variable Bold Medium"/>
                <a:ea typeface="Nunito Variable Bold Medium"/>
                <a:cs typeface="Nunito Variable Bold Medium"/>
                <a:sym typeface="Nunito Variable Bold Medium"/>
              </a:defRPr>
            </a:pPr>
            <a:r>
              <a:t>Sevi Nurafni </a:t>
            </a:r>
          </a:p>
          <a:p>
            <a:pPr algn="l">
              <a:defRPr spc="-35" sz="3500">
                <a:latin typeface="Nunito Variable Bold Medium"/>
                <a:ea typeface="Nunito Variable Bold Medium"/>
                <a:cs typeface="Nunito Variable Bold Medium"/>
                <a:sym typeface="Nunito Variable Bold Medium"/>
              </a:defRPr>
            </a:pPr>
            <a:r>
              <a:t>Data Sains, Fakultas Sains dan Teknologi</a:t>
            </a:r>
          </a:p>
          <a:p>
            <a:pPr algn="l">
              <a:defRPr spc="-35" sz="3500">
                <a:latin typeface="Nunito Variable Bold Medium"/>
                <a:ea typeface="Nunito Variable Bold Medium"/>
                <a:cs typeface="Nunito Variable Bold Medium"/>
                <a:sym typeface="Nunito Variable Bold Medium"/>
              </a:defRPr>
            </a:pPr>
            <a:r>
              <a:t>Universitas Koperasi Indonesia</a:t>
            </a:r>
          </a:p>
          <a:p>
            <a:pPr algn="l">
              <a:defRPr spc="-35" sz="3500">
                <a:latin typeface="Nunito Variable Bold Medium"/>
                <a:ea typeface="Nunito Variable Bold Medium"/>
                <a:cs typeface="Nunito Variable Bold Medium"/>
                <a:sym typeface="Nunito Variable Bold Medium"/>
              </a:defRPr>
            </a:pPr>
            <a:r>
              <a:t>slideshare.net/sevinurafni</a:t>
            </a:r>
          </a:p>
        </p:txBody>
      </p:sp>
      <p:sp>
        <p:nvSpPr>
          <p:cNvPr id="174" name="Jatinangor, 27 April 2024"/>
          <p:cNvSpPr txBox="1"/>
          <p:nvPr/>
        </p:nvSpPr>
        <p:spPr>
          <a:xfrm>
            <a:off x="18770600" y="11986162"/>
            <a:ext cx="4227433" cy="60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pc="-28" sz="288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lvl1pPr>
          </a:lstStyle>
          <a:p>
            <a:pPr/>
            <a:r>
              <a:t>Jatinangor, 27 April 2024</a:t>
            </a:r>
          </a:p>
        </p:txBody>
      </p:sp>
      <p:sp>
        <p:nvSpPr>
          <p:cNvPr id="175" name="Line"/>
          <p:cNvSpPr/>
          <p:nvPr/>
        </p:nvSpPr>
        <p:spPr>
          <a:xfrm>
            <a:off x="3372782" y="3462694"/>
            <a:ext cx="17892438" cy="1"/>
          </a:xfrm>
          <a:prstGeom prst="line">
            <a:avLst/>
          </a:prstGeom>
          <a:ln w="38100">
            <a:solidFill>
              <a:srgbClr val="4D7CB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6" name="Line"/>
          <p:cNvSpPr/>
          <p:nvPr/>
        </p:nvSpPr>
        <p:spPr>
          <a:xfrm>
            <a:off x="3360082" y="6891694"/>
            <a:ext cx="18137772" cy="1"/>
          </a:xfrm>
          <a:prstGeom prst="line">
            <a:avLst/>
          </a:prstGeom>
          <a:ln w="88900">
            <a:solidFill>
              <a:srgbClr val="4D7CBF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endahuluan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Pendahuluan</a:t>
            </a:r>
          </a:p>
        </p:txBody>
      </p:sp>
      <p:sp>
        <p:nvSpPr>
          <p:cNvPr id="211" name="Simulasi Metode Monte Carlo (MC) adalah bagian dari algoritme komputasi yang menggunakan proses pengambilan sampel acak berulang untuk membuat estimasi numerik dari parameter yang tidak diketahui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Simulasi Metode Monte Carlo (MC) adalah bagian dari algoritme komputasi yang menggunakan proses pengambilan sampel acak berulang untuk membuat estimasi numerik dari parameter yang tidak diketahui.  </a:t>
            </a:r>
          </a:p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Metode ini sangat berguna dalam berbagai bidang, seperti keuangan, fisika, teknik, dan ilmu komputer, karena mampu menangani ketidakpastian dan variabilitas.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Jenis Distribus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Jenis Distribusi</a:t>
            </a:r>
          </a:p>
        </p:txBody>
      </p:sp>
      <p:sp>
        <p:nvSpPr>
          <p:cNvPr id="214" name="Distribusi Uniform: Semua nilai dalam rentang tertentu memiliki peluang yang sama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Distribusi Uniform: Semua nilai dalam rentang tertentu memiliki peluang yang sama.</a:t>
            </a: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Distribusi Normal: Nilai berkumpul di sekitar mean dengan probabilitas yang menurun secara simetris.</a:t>
            </a: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Distribusi Eksponensial: Peluang menurun secara eksponensial, sering digunakan untuk model kejadian jarang.</a:t>
            </a: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Distribusi Binomial: Menggambarkan jumlah keberhasilan dalam sejumlah percobaan tertentu.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ara Kerja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Cara Kerja</a:t>
            </a:r>
          </a:p>
        </p:txBody>
      </p:sp>
      <p:sp>
        <p:nvSpPr>
          <p:cNvPr id="217" name="Siapkan model prediktif, mengidentifikasi variabel dependen yang akan diprediksi dan variabel independen (juga dikenal sebagai variabel input, risiko, atau prediktor) yang akan mendorong prediksi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496951" indent="-496951" algn="just" defTabSz="2218888">
              <a:spcBef>
                <a:spcPts val="2100"/>
              </a:spcBef>
              <a:defRPr sz="4004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Siapkan model prediktif, mengidentifikasi variabel dependen yang akan diprediksi dan variabel independen (juga dikenal sebagai variabel input, risiko, atau prediktor) yang akan mendorong prediksi.</a:t>
            </a:r>
          </a:p>
          <a:p>
            <a:pPr marL="496951" indent="-496951" algn="just" defTabSz="2218888">
              <a:spcBef>
                <a:spcPts val="2100"/>
              </a:spcBef>
              <a:defRPr sz="4004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Tentukan distribusi probabilitas dari variabel independen. Gunakan data historis dan/atau penilaian subjektif analis untuk menentukan rentang nilai yang mungkin terjadi dan menetapkan bobot probabilitas untuk masing-masing nilai.</a:t>
            </a:r>
          </a:p>
          <a:p>
            <a:pPr marL="496951" indent="-496951" algn="just" defTabSz="2218888">
              <a:spcBef>
                <a:spcPts val="2100"/>
              </a:spcBef>
              <a:defRPr sz="4004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Jalankan simulasi berulang kali, menghasilkan nilai acak dari variabel independen. Lakukan hal ini hingga diperoleh hasil yang cukup untuk membuat sampel yang representatif dari jumlah kombinasi yang hampir tak terbatas.</a:t>
            </a:r>
          </a:p>
        </p:txBody>
      </p:sp>
      <p:sp>
        <p:nvSpPr>
          <p:cNvPr id="218" name="https://www.ibm.com/topics/monte-carlo-simulation"/>
          <p:cNvSpPr txBox="1"/>
          <p:nvPr/>
        </p:nvSpPr>
        <p:spPr>
          <a:xfrm>
            <a:off x="1217711" y="12245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>
              <a:defRPr sz="3500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lvl1pPr>
          </a:lstStyle>
          <a:p>
            <a:pPr/>
            <a:r>
              <a:t>https://www.ibm.com/topics/monte-carlo-simulation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ontoh Kasus - Simulasi Monte Carlo untuk Harga Saham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 defTabSz="1682495">
              <a:defRPr spc="-57" sz="5796"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Contoh Kasus - Simulasi Monte Carlo untuk Harga Saham</a:t>
            </a:r>
          </a:p>
        </p:txBody>
      </p:sp>
      <p:sp>
        <p:nvSpPr>
          <p:cNvPr id="221" name="Inisialisasi:…"/>
          <p:cNvSpPr txBox="1"/>
          <p:nvPr>
            <p:ph type="body" sz="half" idx="1"/>
          </p:nvPr>
        </p:nvSpPr>
        <p:spPr>
          <a:xfrm>
            <a:off x="1217711" y="4013200"/>
            <a:ext cx="9794807" cy="7756220"/>
          </a:xfrm>
          <a:prstGeom prst="rect">
            <a:avLst/>
          </a:prstGeom>
        </p:spPr>
        <p:txBody>
          <a:bodyPr/>
          <a:lstStyle/>
          <a:p>
            <a:pPr marL="0" indent="0" defTabSz="342900">
              <a:lnSpc>
                <a:spcPct val="100000"/>
              </a:lnSpc>
              <a:spcBef>
                <a:spcPts val="600"/>
              </a:spcBef>
              <a:buSzTx/>
              <a:buNone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rPr>
                <a:latin typeface="Nunito Variable Bold Bold"/>
                <a:ea typeface="Nunito Variable Bold Bold"/>
                <a:cs typeface="Nunito Variable Bold Bold"/>
                <a:sym typeface="Nunito Variable Bold Bold"/>
              </a:rPr>
              <a:t>Inisialisasi</a:t>
            </a:r>
            <a:r>
              <a:t>:</a:t>
            </a:r>
          </a:p>
          <a:p>
            <a:pPr marL="3429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Tentukan parameter model seperti harga awal saham (S0), tingkat pengembalian (mu), volatilitas (sigma), waktu total (T), dan jumlah langkah waktu (N).</a:t>
            </a:r>
          </a:p>
          <a:p>
            <a:pPr marL="3429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Tentukan jumlah simulasi (num_simulations).</a:t>
            </a:r>
          </a:p>
          <a:p>
            <a:pPr marL="0" indent="0" defTabSz="342900">
              <a:lnSpc>
                <a:spcPct val="100000"/>
              </a:lnSpc>
              <a:spcBef>
                <a:spcPts val="1500"/>
              </a:spcBef>
              <a:buSzTx/>
              <a:buNone/>
              <a:defRPr sz="3300">
                <a:solidFill>
                  <a:srgbClr val="0D0D0D"/>
                </a:solidFill>
                <a:latin typeface="Nunito Variable Bold Bold"/>
                <a:ea typeface="Nunito Variable Bold Bold"/>
                <a:cs typeface="Nunito Variable Bold Bold"/>
                <a:sym typeface="Nunito Variable Bold Bold"/>
              </a:defRPr>
            </a:pPr>
            <a:r>
              <a:t>Generate Data:</a:t>
            </a:r>
          </a:p>
          <a:p>
            <a:pPr marL="3429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Untuk setiap simulasi:</a:t>
            </a:r>
          </a:p>
          <a:p>
            <a:pPr lvl="1" marL="6858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Inisialisasi harga saham pada waktu t=0 dengan harga awal (S0).</a:t>
            </a:r>
          </a:p>
          <a:p>
            <a:pPr lvl="1" marL="6858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Untuk setiap langkah waktu:</a:t>
            </a:r>
          </a:p>
          <a:p>
            <a:pPr lvl="2" marL="1028700" indent="-238125" defTabSz="342900">
              <a:lnSpc>
                <a:spcPct val="100000"/>
              </a:lnSpc>
              <a:spcBef>
                <a:spcPts val="600"/>
              </a:spcBef>
              <a:buClr>
                <a:srgbClr val="0D0D0D"/>
              </a:buClr>
              <a:buFont typeface="Helvetica Neue"/>
              <a:defRPr sz="33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Hasilkan nilai acak normal standar (Z).</a:t>
            </a:r>
          </a:p>
        </p:txBody>
      </p:sp>
      <p:sp>
        <p:nvSpPr>
          <p:cNvPr id="222" name="Rule:…"/>
          <p:cNvSpPr txBox="1"/>
          <p:nvPr/>
        </p:nvSpPr>
        <p:spPr>
          <a:xfrm>
            <a:off x="11885711" y="4013200"/>
            <a:ext cx="10617160" cy="7756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lnSpc>
                <a:spcPct val="100000"/>
              </a:lnSpc>
              <a:spcBef>
                <a:spcPts val="800"/>
              </a:spcBef>
              <a:defRPr sz="3500">
                <a:solidFill>
                  <a:srgbClr val="0D0D0D"/>
                </a:solidFill>
                <a:latin typeface="Nunito Variable Bold Bold"/>
                <a:ea typeface="Nunito Variable Bold Bold"/>
                <a:cs typeface="Nunito Variable Bold Bold"/>
                <a:sym typeface="Nunito Variable Bold Bold"/>
              </a:defRPr>
            </a:pPr>
            <a:r>
              <a:t>Rule:</a:t>
            </a:r>
          </a:p>
          <a:p>
            <a:pPr marL="457200" indent="-317500" defTabSz="457200">
              <a:lnSpc>
                <a:spcPct val="100000"/>
              </a:lnSpc>
              <a:spcBef>
                <a:spcPts val="800"/>
              </a:spcBef>
              <a:buClr>
                <a:srgbClr val="0D0D0D"/>
              </a:buClr>
              <a:buSzPct val="150000"/>
              <a:buFont typeface="Helvetica Neue"/>
              <a:buChar char="•"/>
              <a:defRPr sz="35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Setiap nilai acak dimasukan ke model BGM untuk memperbarui harga saham</a:t>
            </a:r>
          </a:p>
          <a:p>
            <a:pPr defTabSz="457200">
              <a:lnSpc>
                <a:spcPct val="100000"/>
              </a:lnSpc>
              <a:spcBef>
                <a:spcPts val="800"/>
              </a:spcBef>
              <a:defRPr sz="3500">
                <a:solidFill>
                  <a:srgbClr val="0D0D0D"/>
                </a:solidFill>
                <a:latin typeface="Nunito Variable Bold Bold"/>
                <a:ea typeface="Nunito Variable Bold Bold"/>
                <a:cs typeface="Nunito Variable Bold Bold"/>
                <a:sym typeface="Nunito Variable Bold Bold"/>
              </a:defRPr>
            </a:pPr>
            <a:r>
              <a:t>Simpan Hasil:</a:t>
            </a:r>
          </a:p>
          <a:p>
            <a:pPr lvl="1" marL="914400" indent="-317500" defTabSz="457200">
              <a:lnSpc>
                <a:spcPct val="100000"/>
              </a:lnSpc>
              <a:spcBef>
                <a:spcPts val="800"/>
              </a:spcBef>
              <a:buClr>
                <a:srgbClr val="0D0D0D"/>
              </a:buClr>
              <a:buSzPct val="150000"/>
              <a:buFont typeface="Helvetica Neue"/>
              <a:buChar char="•"/>
              <a:defRPr sz="35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Simpan harga saham untuk setiap simulasi pada setiap langkah waktu.</a:t>
            </a:r>
          </a:p>
          <a:p>
            <a:pPr defTabSz="457200">
              <a:lnSpc>
                <a:spcPct val="100000"/>
              </a:lnSpc>
              <a:spcBef>
                <a:spcPts val="800"/>
              </a:spcBef>
              <a:defRPr sz="3500">
                <a:solidFill>
                  <a:srgbClr val="0D0D0D"/>
                </a:solidFill>
                <a:latin typeface="Nunito Variable Bold Bold"/>
                <a:ea typeface="Nunito Variable Bold Bold"/>
                <a:cs typeface="Nunito Variable Bold Bold"/>
                <a:sym typeface="Nunito Variable Bold Bold"/>
              </a:defRPr>
            </a:pPr>
            <a:r>
              <a:t>Tampilkan Hasil:</a:t>
            </a:r>
          </a:p>
          <a:p>
            <a:pPr lvl="1" marL="914400" indent="-317500" defTabSz="457200">
              <a:lnSpc>
                <a:spcPct val="100000"/>
              </a:lnSpc>
              <a:spcBef>
                <a:spcPts val="800"/>
              </a:spcBef>
              <a:buClr>
                <a:srgbClr val="0D0D0D"/>
              </a:buClr>
              <a:buSzPct val="150000"/>
              <a:buFont typeface="Helvetica Neue"/>
              <a:buChar char="•"/>
              <a:defRPr sz="3500">
                <a:solidFill>
                  <a:srgbClr val="0D0D0D"/>
                </a:solidFill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Visualisasikan data yang dihasilkan.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ontoh Kasus - Simulasi Monte Carlo untuk Harga Saham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 defTabSz="1682495">
              <a:defRPr spc="-57" sz="5796"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Contoh Kasus - Simulasi Monte Carlo untuk Harga Saham</a:t>
            </a:r>
          </a:p>
        </p:txBody>
      </p:sp>
      <p:sp>
        <p:nvSpPr>
          <p:cNvPr id="225" name="import numpy as np…"/>
          <p:cNvSpPr txBox="1"/>
          <p:nvPr>
            <p:ph type="body" sz="half" idx="1"/>
          </p:nvPr>
        </p:nvSpPr>
        <p:spPr>
          <a:xfrm>
            <a:off x="1217711" y="3705141"/>
            <a:ext cx="10374824" cy="8771387"/>
          </a:xfrm>
          <a:prstGeom prst="rect">
            <a:avLst/>
          </a:prstGeom>
        </p:spPr>
        <p:txBody>
          <a:bodyPr/>
          <a:lstStyle/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gradFill flip="none" rotWithShape="1">
                  <a:gsLst>
                    <a:gs pos="0">
                      <a:schemeClr val="accent1">
                        <a:hueOff val="-217956"/>
                        <a:satOff val="14368"/>
                        <a:lumOff val="17764"/>
                      </a:schemeClr>
                    </a:gs>
                    <a:gs pos="100000">
                      <a:schemeClr val="accent1">
                        <a:hueOff val="500245"/>
                        <a:satOff val="-10748"/>
                        <a:lumOff val="-7672"/>
                      </a:schemeClr>
                    </a:gs>
                  </a:gsLst>
                  <a:lin ang="5400000" scaled="0"/>
                </a:gradFill>
                <a:latin typeface="Courier"/>
                <a:ea typeface="Courier"/>
                <a:cs typeface="Courier"/>
                <a:sym typeface="Courier"/>
              </a:defRPr>
            </a:pPr>
            <a:r>
              <a:t>import numpy as np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AF00DB"/>
                </a:solidFill>
              </a:rPr>
              <a:t>import</a:t>
            </a:r>
            <a:r>
              <a:t> matplotlib.pyplot </a:t>
            </a:r>
            <a:r>
              <a:rPr>
                <a:solidFill>
                  <a:srgbClr val="AF00DB"/>
                </a:solidFill>
              </a:rPr>
              <a:t>as</a:t>
            </a:r>
            <a:r>
              <a:t> plt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1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FF"/>
                </a:solidFill>
              </a:rPr>
              <a:t>def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795E26"/>
                </a:solidFill>
              </a:rPr>
              <a:t>simulate_gbm</a:t>
            </a:r>
            <a:r>
              <a:rPr>
                <a:solidFill>
                  <a:srgbClr val="000000"/>
                </a:solidFill>
              </a:rPr>
              <a:t>(</a:t>
            </a:r>
            <a:r>
              <a:t>S0</a:t>
            </a:r>
            <a:r>
              <a:rPr>
                <a:solidFill>
                  <a:srgbClr val="000000"/>
                </a:solidFill>
              </a:rPr>
              <a:t>, </a:t>
            </a:r>
            <a:r>
              <a:t>mu</a:t>
            </a:r>
            <a:r>
              <a:rPr>
                <a:solidFill>
                  <a:srgbClr val="000000"/>
                </a:solidFill>
              </a:rPr>
              <a:t>, </a:t>
            </a:r>
            <a:r>
              <a:t>sigma</a:t>
            </a:r>
            <a:r>
              <a:rPr>
                <a:solidFill>
                  <a:srgbClr val="000000"/>
                </a:solidFill>
              </a:rPr>
              <a:t>, </a:t>
            </a:r>
            <a:r>
              <a:t>T</a:t>
            </a:r>
            <a:r>
              <a:rPr>
                <a:solidFill>
                  <a:srgbClr val="000000"/>
                </a:solidFill>
              </a:rPr>
              <a:t>, </a:t>
            </a:r>
            <a:r>
              <a:t>N</a:t>
            </a:r>
            <a:r>
              <a:rPr>
                <a:solidFill>
                  <a:srgbClr val="000000"/>
                </a:solidFill>
              </a:rPr>
              <a:t>, </a:t>
            </a:r>
            <a:r>
              <a:t>num_simulations</a:t>
            </a:r>
            <a:r>
              <a:rPr>
                <a:solidFill>
                  <a:srgbClr val="000000"/>
                </a:solidFill>
              </a:rPr>
              <a:t>):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dt = T / N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prices = np.zeros((num_simulations, N + </a:t>
            </a:r>
            <a:r>
              <a:rPr>
                <a:solidFill>
                  <a:srgbClr val="116644"/>
                </a:solidFill>
              </a:rPr>
              <a:t>1</a:t>
            </a:r>
            <a:r>
              <a:t>))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prices[:, </a:t>
            </a:r>
            <a:r>
              <a:rPr>
                <a:solidFill>
                  <a:srgbClr val="116644"/>
                </a:solidFill>
              </a:rPr>
              <a:t>0</a:t>
            </a:r>
            <a:r>
              <a:t>] = S0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for</a:t>
            </a:r>
            <a:r>
              <a:t> t </a:t>
            </a:r>
            <a:r>
              <a:rPr>
                <a:solidFill>
                  <a:srgbClr val="0000FF"/>
                </a:solidFill>
              </a:rPr>
              <a:t>in</a:t>
            </a:r>
            <a:r>
              <a:t> </a:t>
            </a:r>
            <a:r>
              <a:rPr>
                <a:solidFill>
                  <a:srgbClr val="795E26"/>
                </a:solidFill>
              </a:rPr>
              <a:t>range</a:t>
            </a:r>
            <a:r>
              <a:t>(</a:t>
            </a:r>
            <a:r>
              <a:rPr>
                <a:solidFill>
                  <a:srgbClr val="116644"/>
                </a:solidFill>
              </a:rPr>
              <a:t>1</a:t>
            </a:r>
            <a:r>
              <a:t>, N + </a:t>
            </a:r>
            <a:r>
              <a:rPr>
                <a:solidFill>
                  <a:srgbClr val="116644"/>
                </a:solidFill>
              </a:rPr>
              <a:t>1</a:t>
            </a:r>
            <a:r>
              <a:t>):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    Z = np.random.standard_normal(num_simulations)</a:t>
            </a:r>
          </a:p>
          <a:p>
            <a:pPr lvl="2" marL="0" indent="557784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prices[:, t] = prices[:, t - </a:t>
            </a:r>
            <a:r>
              <a:rPr>
                <a:solidFill>
                  <a:srgbClr val="116644"/>
                </a:solidFill>
              </a:rPr>
              <a:t>1</a:t>
            </a:r>
            <a:r>
              <a:t>] * np.exp((mu - </a:t>
            </a:r>
            <a:r>
              <a:rPr>
                <a:solidFill>
                  <a:srgbClr val="116644"/>
                </a:solidFill>
              </a:rPr>
              <a:t>0.5</a:t>
            </a:r>
            <a:r>
              <a:t> * sigma**</a:t>
            </a:r>
            <a:r>
              <a:rPr>
                <a:solidFill>
                  <a:srgbClr val="116644"/>
                </a:solidFill>
              </a:rPr>
              <a:t>2</a:t>
            </a:r>
            <a:r>
              <a:t>) * dt + sigma * np.sqrt(dt) * Z)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AF00DB"/>
                </a:solidFill>
              </a:rPr>
              <a:t>return</a:t>
            </a:r>
            <a:r>
              <a:t> prices</a:t>
            </a: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Parameter model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S0 = </a:t>
            </a:r>
            <a:r>
              <a:rPr>
                <a:solidFill>
                  <a:srgbClr val="116644"/>
                </a:solidFill>
              </a:rPr>
              <a:t>100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Harga awal saham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mu = </a:t>
            </a:r>
            <a:r>
              <a:rPr>
                <a:solidFill>
                  <a:srgbClr val="116644"/>
                </a:solidFill>
              </a:rPr>
              <a:t>0.05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Tingkat pengembalian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sigma = </a:t>
            </a:r>
            <a:r>
              <a:rPr>
                <a:solidFill>
                  <a:srgbClr val="116644"/>
                </a:solidFill>
              </a:rPr>
              <a:t>0.2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Volatilitas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T = </a:t>
            </a:r>
            <a:r>
              <a:rPr>
                <a:solidFill>
                  <a:srgbClr val="116644"/>
                </a:solidFill>
              </a:rPr>
              <a:t>1.0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Waktu total (misalnya 1 tahun)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N = </a:t>
            </a:r>
            <a:r>
              <a:rPr>
                <a:solidFill>
                  <a:srgbClr val="116644"/>
                </a:solidFill>
              </a:rPr>
              <a:t>252</a:t>
            </a:r>
            <a:r>
              <a:rPr>
                <a:solidFill>
                  <a:srgbClr val="000000"/>
                </a:solidFill>
              </a:rPr>
              <a:t>  </a:t>
            </a:r>
            <a:r>
              <a:t># Jumlah langkah waktu (misalnya 252 hari perdagangan dalam setahun)</a:t>
            </a:r>
            <a:endParaRPr>
              <a:solidFill>
                <a:srgbClr val="000000"/>
              </a:solidFill>
            </a:endParaRPr>
          </a:p>
          <a:p>
            <a:pPr marL="0" indent="0" defTabSz="278892">
              <a:lnSpc>
                <a:spcPct val="100000"/>
              </a:lnSpc>
              <a:spcBef>
                <a:spcPts val="0"/>
              </a:spcBef>
              <a:buSzTx/>
              <a:buNone/>
              <a:defRPr sz="2440">
                <a:latin typeface="Courier"/>
                <a:ea typeface="Courier"/>
                <a:cs typeface="Courier"/>
                <a:sym typeface="Courier"/>
              </a:defRPr>
            </a:pPr>
            <a:r>
              <a:t>num_simulations = </a:t>
            </a:r>
            <a:r>
              <a:rPr>
                <a:solidFill>
                  <a:srgbClr val="116644"/>
                </a:solidFill>
              </a:rPr>
              <a:t>1000</a:t>
            </a:r>
            <a:r>
              <a:t>  </a:t>
            </a:r>
            <a:r>
              <a:rPr>
                <a:solidFill>
                  <a:srgbClr val="008000"/>
                </a:solidFill>
              </a:rPr>
              <a:t># Jumlah simulasi</a:t>
            </a:r>
          </a:p>
        </p:txBody>
      </p:sp>
      <p:sp>
        <p:nvSpPr>
          <p:cNvPr id="226" name="# Generate data menggunakan simulasi Monte Carlo…"/>
          <p:cNvSpPr txBox="1"/>
          <p:nvPr/>
        </p:nvSpPr>
        <p:spPr>
          <a:xfrm>
            <a:off x="12139711" y="3799928"/>
            <a:ext cx="10374824" cy="414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Generate data menggunakan simulasi Monte Carlo</a:t>
            </a:r>
            <a:endParaRPr>
              <a:solidFill>
                <a:srgbClr val="000000"/>
              </a:solidFill>
            </a:endParaRP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  <a:r>
              <a:t>prices = simulate_gbm(S0, mu, sigma, T, N, num_simulations)</a:t>
            </a: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Visualisasikan hasil</a:t>
            </a:r>
            <a:endParaRPr>
              <a:solidFill>
                <a:srgbClr val="000000"/>
              </a:solidFill>
            </a:endParaRP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  <a:r>
              <a:t>plt.figure(figsize=(</a:t>
            </a:r>
            <a:r>
              <a:rPr>
                <a:solidFill>
                  <a:srgbClr val="116644"/>
                </a:solidFill>
              </a:rPr>
              <a:t>10</a:t>
            </a:r>
            <a:r>
              <a:t>, </a:t>
            </a:r>
            <a:r>
              <a:rPr>
                <a:solidFill>
                  <a:srgbClr val="116644"/>
                </a:solidFill>
              </a:rPr>
              <a:t>6</a:t>
            </a:r>
            <a:r>
              <a:t>))</a:t>
            </a: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  <a:r>
              <a:t>plt.plot(prices.T, color=</a:t>
            </a:r>
            <a:r>
              <a:rPr>
                <a:solidFill>
                  <a:srgbClr val="A31515"/>
                </a:solidFill>
              </a:rPr>
              <a:t>'grey'</a:t>
            </a:r>
            <a:r>
              <a:t>, alpha=</a:t>
            </a:r>
            <a:r>
              <a:rPr>
                <a:solidFill>
                  <a:srgbClr val="116644"/>
                </a:solidFill>
              </a:rPr>
              <a:t>0.1</a:t>
            </a:r>
            <a:r>
              <a:t>)</a:t>
            </a: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solidFill>
                  <a:srgbClr val="A31515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plt.title(</a:t>
            </a:r>
            <a:r>
              <a:t>'Simulasi Monte Carlo Harga Saham Menggunakan Geometric Brownian Motion'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  <a:r>
              <a:t>plt.xlabel(</a:t>
            </a:r>
            <a:r>
              <a:rPr>
                <a:solidFill>
                  <a:srgbClr val="A31515"/>
                </a:solidFill>
              </a:rPr>
              <a:t>'Hari'</a:t>
            </a:r>
            <a:r>
              <a:t>)</a:t>
            </a: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solidFill>
                  <a:srgbClr val="A31515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plt.ylabel(</a:t>
            </a:r>
            <a:r>
              <a:t>'Harga Saham'</a:t>
            </a:r>
            <a:r>
              <a:rPr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defTabSz="260604">
              <a:lnSpc>
                <a:spcPct val="100000"/>
              </a:lnSpc>
              <a:spcBef>
                <a:spcPts val="0"/>
              </a:spcBef>
              <a:defRPr sz="2280">
                <a:latin typeface="Courier"/>
                <a:ea typeface="Courier"/>
                <a:cs typeface="Courier"/>
                <a:sym typeface="Courier"/>
              </a:defRPr>
            </a:pPr>
            <a:r>
              <a:t>plt.show()</a:t>
            </a:r>
          </a:p>
        </p:txBody>
      </p:sp>
      <p:sp>
        <p:nvSpPr>
          <p:cNvPr id="227" name="https://colab.research.google.com/drive/1Cl1M8XffACV383pSIH5PhBuR3Lm4vDPz?usp=sharing…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https://colab.research.google.com/drive/1Cl1M8XffACV383pSIH5PhBuR3Lm4vDPz?usp=sharing</a:t>
            </a:r>
          </a:p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https://youtu.be/OgO1gpXSUzU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15053" y="7833755"/>
            <a:ext cx="8631433" cy="55545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ata Training…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/>
          <a:p>
            <a:pPr defTabSz="2023872">
              <a:defRPr spc="-69" sz="6972"/>
            </a:pPr>
            <a:r>
              <a: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Training</a:t>
            </a:r>
            <a:endParaRPr spc="-120" sz="12035">
              <a:solidFill>
                <a:srgbClr val="0E1F6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defTabSz="2023872">
              <a:defRPr spc="-69" sz="6972"/>
            </a:pPr>
            <a:r>
              <a: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Testing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raining VS Testing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Training VS Testing</a:t>
            </a:r>
          </a:p>
        </p:txBody>
      </p:sp>
      <p:sp>
        <p:nvSpPr>
          <p:cNvPr id="233" name="Data Training: Kumpulan data yang digunakan untuk membangun model. Data ini digunakan untuk 'melatih' algoritma sehingga dapat memahami pola dan hubungan dalam data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Training: Kumpulan data yang digunakan untuk membangun model. Data ini digunakan untuk 'melatih' algoritma sehingga dapat memahami pola dan hubungan dalam data.</a:t>
            </a:r>
          </a:p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Testing: Kumpulan data yang digunakan untuk menguji model yang telah dibangun. Data ini tidak digunakan dalam proses pelatihan sehingga bisa digunakan untuk mengevaluasi kinerja model secara objektif.</a:t>
            </a:r>
          </a:p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 marL="0" indent="0" algn="just" defTabSz="2243271">
              <a:spcBef>
                <a:spcPts val="2200"/>
              </a:spcBef>
              <a:buSzTx/>
              <a:buNone/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As Andrew Ng said, “The training data is the food for the model, and the testing data is the dessert.”</a:t>
            </a:r>
          </a:p>
        </p:txBody>
      </p:sp>
      <p:sp>
        <p:nvSpPr>
          <p:cNvPr id="234" name="https://www.geeksforgeeks.org/training-data-vs-testing-data/…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https://www.geeksforgeeks.org/training-data-vs-testing-data/</a:t>
            </a:r>
          </a:p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Hastie, T., Tibshirani, R., &amp; Friedman, J. (2009). The Elements of Statistical Learning: Data Mining, Inference, and Prediction. Springer.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Metodologi, Model, dan Algoritma pada Data Mining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>
            <a:lvl1pPr defTabSz="1414272">
              <a:defRPr spc="-84" sz="8410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>
              <a:defRPr spc="-48" sz="4871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pc="-84" sz="8410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Metodologi, Model, dan Algoritma pada Data Mining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Metodolog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Metodologi</a:t>
            </a:r>
          </a:p>
        </p:txBody>
      </p:sp>
      <p:sp>
        <p:nvSpPr>
          <p:cNvPr id="239" name="Data Training: Kumpulan data yang digunakan untuk membangun model. Data ini digunakan untuk 'melatih' algoritma sehingga dapat memahami pola dan hubungan dalam data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Training: Kumpulan data yang digunakan untuk membangun model. Data ini digunakan untuk 'melatih' algoritma sehingga dapat memahami pola dan hubungan dalam data.</a:t>
            </a:r>
          </a:p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Testing: Kumpulan data yang digunakan untuk menguji model yang telah dibangun. Data ini tidak digunakan dalam proses pelatihan sehingga bisa digunakan untuk mengevaluasi kinerja model secara objektif.</a:t>
            </a:r>
          </a:p>
          <a:p>
            <a:pPr marL="502412" indent="-502412" algn="just" defTabSz="2243271">
              <a:spcBef>
                <a:spcPts val="2200"/>
              </a:spcBef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 marL="0" indent="0" algn="just" defTabSz="2243271">
              <a:spcBef>
                <a:spcPts val="2200"/>
              </a:spcBef>
              <a:buSzTx/>
              <a:buNone/>
              <a:defRPr sz="404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As Andrew Ng said, “The training data is the food for the model, and the testing data is the dessert.”</a:t>
            </a:r>
          </a:p>
        </p:txBody>
      </p:sp>
      <p:sp>
        <p:nvSpPr>
          <p:cNvPr id="240" name="https://www.geeksforgeeks.org/training-data-vs-testing-data/…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https://www.geeksforgeeks.org/training-data-vs-testing-data/</a:t>
            </a:r>
          </a:p>
          <a:p>
            <a:pPr algn="just" defTabSz="1438619">
              <a:spcBef>
                <a:spcPts val="1400"/>
              </a:spcBef>
              <a:defRPr sz="1592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Hastie, T., Tibshirani, R., &amp; Friedman, J. (2009). The Elements of Statistical Learning: Data Mining, Inference, and Prediction. Springer.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Model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243" name="Model mengacu pada metode yang biasanya digunakan untuk menyajikan informasi dan berbagai cara yang dapat digunakan untuk menerapkan informasi pada pertanyaan dan masalah tertentu.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>
            <a:lvl1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lvl1pPr>
          </a:lstStyle>
          <a:p>
            <a:pPr/>
            <a:r>
              <a:t>Model mengacu pada metode yang biasanya digunakan untuk menyajikan informasi dan berbagai cara yang dapat digunakan untuk menerapkan informasi pada pertanyaan dan masalah tertentu.</a:t>
            </a:r>
          </a:p>
        </p:txBody>
      </p:sp>
      <p:sp>
        <p:nvSpPr>
          <p:cNvPr id="244" name="https://www.google.com/search?client=safari&amp;sca_esv=2012520a95282aaf&amp;rls=en&amp;q=models+in+data+mining+definition&amp;uds=ADvngMhV_RxKzGxLaOkkOkvk2ezDGF0Kt9YcdDa3rNln0bFj6ov3SbPWCb4FHcwDYQePpd_sZrmT0H4ZpFUA-OUkJZL7GQQGpqt9gjrQ8qFV8uTwydXpaSpsilCr--73Vm7G0JAMxzc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097252">
              <a:spcBef>
                <a:spcPts val="1000"/>
              </a:spcBef>
              <a:defRPr sz="1215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ttps://www.google.com/search?client=safari&amp;sca_esv=2012520a95282aaf&amp;rls=en&amp;q=models+in+data+mining+definition&amp;uds=ADvngMhV_RxKzGxLaOkkOkvk2ezDGF0Kt9YcdDa3rNln0bFj6ov3SbPWCb4FHcwDYQePpd_sZrmT0H4ZpFUA-OUkJZL7GQQGpqt9gjrQ8qFV8uTwydXpaSpsilCr--73Vm7G0JAMxzcJ4iJEWgkpxtdFT_PvhZQ1rQeAaJ6rjnOUnjyuYp-QVZsR7vtSb8AgQoct3NDto4ak5hglTx3w470Ve_Nbc0svi8SvLGNhUvz6Bvz8T-Txqab_rDMQ6gLt0fFF6uauTJ1uxgr4XmoSQX75T2LANMd3odc4d8WiHiNfOcklIvqnwqmUFMm7xG0viSZDHnyxEHJ2-ed99_qRChS-qg033g0A3A&amp;udm=</a:t>
            </a:r>
            <a:r>
              <a:rPr sz="1304"/>
              <a:t>2</a:t>
            </a:r>
            <a:r>
              <a:t>&amp;prmd=ivsnbmtz&amp;sa=X&amp;ved=2ahUKEwjridiBgZGGAxUPWGwGHYVCDPMQtKgLegQIDRAB&amp;biw=1440&amp;bih=820&amp;dpr=2#vhid=s8naieCU9MB8FM&amp;vssid=mosaic</a:t>
            </a:r>
          </a:p>
        </p:txBody>
      </p:sp>
      <p:pic>
        <p:nvPicPr>
          <p:cNvPr id="2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8065" y="6316101"/>
            <a:ext cx="11862697" cy="53214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tents: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/>
          <a:p>
            <a:pPr/>
            <a:r>
              <a:rPr spc="-145" sz="14500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Contents</a:t>
            </a:r>
            <a:r>
              <a:t>:</a:t>
            </a:r>
          </a:p>
        </p:txBody>
      </p:sp>
      <p:sp>
        <p:nvSpPr>
          <p:cNvPr id="179" name="Data Simulasi…"/>
          <p:cNvSpPr txBox="1"/>
          <p:nvPr>
            <p:ph type="body" sz="half" idx="1"/>
          </p:nvPr>
        </p:nvSpPr>
        <p:spPr>
          <a:xfrm>
            <a:off x="10906742" y="3325993"/>
            <a:ext cx="11313163" cy="8483601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Blip>
                <a:blip r:embed="rId2"/>
              </a:buBlip>
              <a:defRPr sz="480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>
              <a:buSzPct val="45000"/>
              <a:buBlip>
                <a:blip r:embed="rId2"/>
              </a:buBlip>
              <a:defRPr sz="480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Simulasi</a:t>
            </a:r>
          </a:p>
          <a:p>
            <a:pPr>
              <a:buSzPct val="45000"/>
              <a:buBlip>
                <a:blip r:embed="rId2"/>
              </a:buBlip>
              <a:defRPr sz="480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Simulasi Monte Carlo</a:t>
            </a:r>
          </a:p>
          <a:p>
            <a:pPr>
              <a:buSzPct val="45000"/>
              <a:buBlip>
                <a:blip r:embed="rId2"/>
              </a:buBlip>
              <a:defRPr sz="480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Data Training Data Testing</a:t>
            </a:r>
          </a:p>
          <a:p>
            <a:pPr>
              <a:buSzPct val="45000"/>
              <a:buBlip>
                <a:blip r:embed="rId2"/>
              </a:buBlip>
              <a:defRPr sz="4800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Metodologi, Model, dan Algoritma Data mining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Algoritma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Algoritma</a:t>
            </a:r>
          </a:p>
        </p:txBody>
      </p:sp>
      <p:sp>
        <p:nvSpPr>
          <p:cNvPr id="248" name="Algoritma adalah langkah-langkah atau prosedur yang digunakan untuk membangun model data mining.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0" indent="0" algn="just" defTabSz="2365188">
              <a:spcBef>
                <a:spcPts val="2300"/>
              </a:spcBef>
              <a:buSzTx/>
              <a:buNone/>
              <a:defRPr sz="426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Algoritma adalah langkah-langkah atau prosedur yang digunakan untuk membangun model data mining.</a:t>
            </a:r>
          </a:p>
          <a:p>
            <a:pPr marL="529717" indent="-529717" algn="just" defTabSz="2365188">
              <a:spcBef>
                <a:spcPts val="2300"/>
              </a:spcBef>
              <a:defRPr sz="426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Regresi Linear: Digunakan untuk memprediksi nilai kontinu berdasarkan hubungan linear antara variabel independen dan dependen.</a:t>
            </a:r>
          </a:p>
          <a:p>
            <a:pPr marL="529717" indent="-529717" algn="just" defTabSz="2365188">
              <a:spcBef>
                <a:spcPts val="2300"/>
              </a:spcBef>
              <a:defRPr sz="426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Decision Tree: Digunakan untuk klasifikasi dan prediksi dengan cara membagi data ke dalam subset berdasarkan aturan keputusan.</a:t>
            </a:r>
          </a:p>
          <a:p>
            <a:pPr marL="529717" indent="-529717" algn="just" defTabSz="2365188">
              <a:spcBef>
                <a:spcPts val="2300"/>
              </a:spcBef>
              <a:defRPr sz="4268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K-means: Digunakan untuk mengelompokkan data menjadi beberapa cluster berdasarkan kemiripan karakteristik.</a:t>
            </a:r>
          </a:p>
        </p:txBody>
      </p:sp>
      <p:sp>
        <p:nvSpPr>
          <p:cNvPr id="249" name="https://www.google.com/search?client=safari&amp;sca_esv=2012520a95282aaf&amp;rls=en&amp;q=models+in+data+mining+definition&amp;uds=ADvngMhV_RxKzGxLaOkkOkvk2ezDGF0Kt9YcdDa3rNln0bFj6ov3SbPWCb4FHcwDYQePpd_sZrmT0H4ZpFUA-OUkJZL7GQQGpqt9gjrQ8qFV8uTwydXpaSpsilCr--73Vm7G0JAMxzc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097252">
              <a:spcBef>
                <a:spcPts val="1000"/>
              </a:spcBef>
              <a:defRPr sz="1215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ttps://www.google.com/search?client=safari&amp;sca_esv=2012520a95282aaf&amp;rls=en&amp;q=models+in+data+mining+definition&amp;uds=ADvngMhV_RxKzGxLaOkkOkvk2ezDGF0Kt9YcdDa3rNln0bFj6ov3SbPWCb4FHcwDYQePpd_sZrmT0H4ZpFUA-OUkJZL7GQQGpqt9gjrQ8qFV8uTwydXpaSpsilCr--73Vm7G0JAMxzcJ4iJEWgkpxtdFT_PvhZQ1rQeAaJ6rjnOUnjyuYp-QVZsR7vtSb8AgQoct3NDto4ak5hglTx3w470Ve_Nbc0svi8SvLGNhUvz6Bvz8T-Txqab_rDMQ6gLt0fFF6uauTJ1uxgr4XmoSQX75T2LANMd3odc4d8WiHiNfOcklIvqnwqmUFMm7xG0viSZDHnyxEHJ2-ed99_qRChS-qg033g0A3A&amp;udm=</a:t>
            </a:r>
            <a:r>
              <a:rPr sz="1304"/>
              <a:t>2</a:t>
            </a:r>
            <a:r>
              <a:t>&amp;prmd=ivsnbmtz&amp;sa=X&amp;ved=2ahUKEwjridiBgZGGAxUPWGwGHYVCDPMQtKgLegQIDRAB&amp;biw=1440&amp;bih=820&amp;dpr=2#vhid=s8naieCU9MB8FM&amp;vssid=mosaic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ugas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Tugas</a:t>
            </a:r>
          </a:p>
        </p:txBody>
      </p:sp>
      <p:sp>
        <p:nvSpPr>
          <p:cNvPr id="252" name="1. Jalankan ulang program Monte Carlo untuk harga saham sebanyak 5 kali dengan jumlah simulasi yang berbeda-beda. Apa yang anda pahami dari output tersebut…"/>
          <p:cNvSpPr txBox="1"/>
          <p:nvPr>
            <p:ph type="body" idx="1"/>
          </p:nvPr>
        </p:nvSpPr>
        <p:spPr>
          <a:xfrm>
            <a:off x="1219200" y="4013200"/>
            <a:ext cx="21948577" cy="6384953"/>
          </a:xfrm>
          <a:prstGeom prst="rect">
            <a:avLst/>
          </a:prstGeom>
        </p:spPr>
        <p:txBody>
          <a:bodyPr/>
          <a:lstStyle/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1. Jalankan ulang program Monte Carlo untuk harga saham sebanyak 5 kali dengan jumlah simulasi yang berbeda-beda. Apa yang anda pahami dari output tersebut</a:t>
            </a:r>
          </a:p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2. Dalam konteks Data Mining, jelaskan perbedaan antara metodologi, model,</a:t>
            </a:r>
          </a:p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dan algoritma. Bagaimana ketiga konsep ini saling berhubungan dalam proses</a:t>
            </a:r>
          </a:p>
          <a:p>
            <a:pPr marL="0" indent="0" algn="just">
              <a:buSzTx/>
              <a:buNone/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analisis data?</a:t>
            </a:r>
          </a:p>
        </p:txBody>
      </p:sp>
      <p:sp>
        <p:nvSpPr>
          <p:cNvPr id="253" name="https://www.google.com/search?client=safari&amp;sca_esv=2012520a95282aaf&amp;rls=en&amp;q=models+in+data+mining+definition&amp;uds=ADvngMhV_RxKzGxLaOkkOkvk2ezDGF0Kt9YcdDa3rNln0bFj6ov3SbPWCb4FHcwDYQePpd_sZrmT0H4ZpFUA-OUkJZL7GQQGpqt9gjrQ8qFV8uTwydXpaSpsilCr--73Vm7G0JAMxzc"/>
          <p:cNvSpPr txBox="1"/>
          <p:nvPr/>
        </p:nvSpPr>
        <p:spPr>
          <a:xfrm>
            <a:off x="1217711" y="12499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just" defTabSz="1097252">
              <a:spcBef>
                <a:spcPts val="1000"/>
              </a:spcBef>
              <a:defRPr sz="1215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pPr>
            <a:r>
              <a:t>https://www.google.com/search?client=safari&amp;sca_esv=2012520a95282aaf&amp;rls=en&amp;q=models+in+data+mining+definition&amp;uds=ADvngMhV_RxKzGxLaOkkOkvk2ezDGF0Kt9YcdDa3rNln0bFj6ov3SbPWCb4FHcwDYQePpd_sZrmT0H4ZpFUA-OUkJZL7GQQGpqt9gjrQ8qFV8uTwydXpaSpsilCr--73Vm7G0JAMxzcJ4iJEWgkpxtdFT_PvhZQ1rQeAaJ6rjnOUnjyuYp-QVZsR7vtSb8AgQoct3NDto4ak5hglTx3w470Ve_Nbc0svi8SvLGNhUvz6Bvz8T-Txqab_rDMQ6gLt0fFF6uauTJ1uxgr4XmoSQX75T2LANMd3odc4d8WiHiNfOcklIvqnwqmUFMm7xG0viSZDHnyxEHJ2-ed99_qRChS-qg033g0A3A&amp;udm=</a:t>
            </a:r>
            <a:r>
              <a:rPr sz="1304"/>
              <a:t>2</a:t>
            </a:r>
            <a:r>
              <a:t>&amp;prmd=ivsnbmtz&amp;sa=X&amp;ved=2ahUKEwjridiBgZGGAxUPWGwGHYVCDPMQtKgLegQIDRAB&amp;biw=1440&amp;bih=820&amp;dpr=2#vhid=s8naieCU9MB8FM&amp;vssid=mosaic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rima Kasih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>
            <a:lvl1pPr defTabSz="2023872">
              <a:def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>
              <a:defRPr spc="-69" sz="6972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Terima Kasih</a:t>
            </a:r>
            <a:endParaRPr spc="-120" sz="12035">
              <a:solidFill>
                <a:srgbClr val="0E1F6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6" name="Jangan ragu untuk mengirim pesan kepada saya untuk mengajukan pertanyaan dan diskusi"/>
          <p:cNvSpPr txBox="1"/>
          <p:nvPr/>
        </p:nvSpPr>
        <p:spPr>
          <a:xfrm>
            <a:off x="194865" y="6651167"/>
            <a:ext cx="11866881" cy="3495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r" defTabSz="1731263">
              <a:lnSpc>
                <a:spcPct val="80000"/>
              </a:lnSpc>
              <a:spcBef>
                <a:spcPts val="0"/>
              </a:spcBef>
              <a:defRPr spc="-63" sz="6390">
                <a:solidFill>
                  <a:srgbClr val="0E1F6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0E1F62"/>
                </a:solidFill>
              </a:rPr>
              <a:t>Jangan ragu untuk mengirim pesan kepada saya untuk mengajukan pertanyaan dan diskusi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ata Simulasi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>
            <a:lvl1pPr defTabSz="2023872">
              <a:def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>
              <a:defRPr spc="-69" sz="6972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pc="-120" sz="12035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Simulasi</a:t>
            </a:r>
            <a:endParaRPr spc="-120" sz="12035">
              <a:solidFill>
                <a:srgbClr val="0E1F6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Data Simulas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Data Simulasi</a:t>
            </a:r>
          </a:p>
        </p:txBody>
      </p:sp>
      <p:sp>
        <p:nvSpPr>
          <p:cNvPr id="184" name="Simulasi dapat dianggap sebagai tiruan dari proses dunia nyata dari waktu ke waktu…"/>
          <p:cNvSpPr txBox="1"/>
          <p:nvPr>
            <p:ph type="body" idx="1"/>
          </p:nvPr>
        </p:nvSpPr>
        <p:spPr>
          <a:xfrm>
            <a:off x="1219200" y="4013200"/>
            <a:ext cx="21948577" cy="7288023"/>
          </a:xfrm>
          <a:prstGeom prst="rect">
            <a:avLst/>
          </a:prstGeom>
        </p:spPr>
        <p:txBody>
          <a:bodyPr/>
          <a:lstStyle/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Simulasi dapat dianggap sebagai tiruan dari proses dunia nyata dari waktu ke waktu</a:t>
            </a: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Simulasi data adalah proses pengambilan data dalam jumlah besar dan menggunakannya untuk meniru skenario atau kondisi dunia nyata.</a:t>
            </a:r>
          </a:p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Namun, simulasi hanya seakurat model yang menjadi dasarnya, sehingga penting untuk memiliki pemahaman yang baik mengenai model tersebut sebelum menggunakan pendekatan ini.</a:t>
            </a:r>
          </a:p>
        </p:txBody>
      </p:sp>
      <p:sp>
        <p:nvSpPr>
          <p:cNvPr id="185" name="https://psyteachr.github.io/data-skills-v1/simulation.html"/>
          <p:cNvSpPr txBox="1"/>
          <p:nvPr/>
        </p:nvSpPr>
        <p:spPr>
          <a:xfrm>
            <a:off x="1217711" y="12245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>
              <a:defRPr sz="3500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lvl1pPr>
          </a:lstStyle>
          <a:p>
            <a:pPr/>
            <a:r>
              <a:t>https://psyteachr.github.io/data-skills-v1/simulation.html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Kelebihan Data Simulas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Kelebihan Data Simulasi</a:t>
            </a:r>
          </a:p>
        </p:txBody>
      </p:sp>
      <p:sp>
        <p:nvSpPr>
          <p:cNvPr id="188" name="Memungkinkan pembuatan model yang komprehensif dari sistem yang kompleks dan dinamis;…"/>
          <p:cNvSpPr txBox="1"/>
          <p:nvPr>
            <p:ph type="body" idx="1"/>
          </p:nvPr>
        </p:nvSpPr>
        <p:spPr>
          <a:xfrm>
            <a:off x="1219200" y="4013200"/>
            <a:ext cx="21948577" cy="7288023"/>
          </a:xfrm>
          <a:prstGeom prst="rect">
            <a:avLst/>
          </a:prstGeom>
        </p:spPr>
        <p:txBody>
          <a:bodyPr/>
          <a:lstStyle/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</a:p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Memungkinkan pembuatan model yang komprehensif dari sistem yang kompleks dan dinamis;</a:t>
            </a:r>
          </a:p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Memberdayakan pengambilan keputusan berbasis data dan perencanaan strategis; </a:t>
            </a:r>
          </a:p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Membantu menguji hipotesis, memahami hubungan, dan meningkatkan prediksi;</a:t>
            </a:r>
          </a:p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Memungkinkan studi tentang fenomena yang sulit atau tidak mungkin untuk diselidiki secara langsung; dan</a:t>
            </a:r>
          </a:p>
          <a:p>
            <a:pPr marL="507873" indent="-507873" algn="just" defTabSz="2267655">
              <a:spcBef>
                <a:spcPts val="2200"/>
              </a:spcBef>
              <a:defRPr sz="4092"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Menghasilkan data sintetis yang mewakili populasi atau kondisi tertentu yang kemudian dapat digunakan untuk pengembangan ML dan AI. </a:t>
            </a:r>
          </a:p>
        </p:txBody>
      </p:sp>
      <p:sp>
        <p:nvSpPr>
          <p:cNvPr id="189" name="https://psyteachr.github.io/data-skills-v1/simulation.html"/>
          <p:cNvSpPr txBox="1"/>
          <p:nvPr/>
        </p:nvSpPr>
        <p:spPr>
          <a:xfrm>
            <a:off x="1217711" y="12245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>
              <a:defRPr sz="3500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lvl1pPr>
          </a:lstStyle>
          <a:p>
            <a:pPr/>
            <a:r>
              <a:t>https://psyteachr.github.io/data-skills-v1/simulation.html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nalisis Hubungan Kompleks Antar Data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 defTabSz="2365248">
              <a:defRPr spc="-81" sz="8148"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Analisis Hubungan Kompleks Antar Data</a:t>
            </a:r>
          </a:p>
        </p:txBody>
      </p:sp>
      <p:sp>
        <p:nvSpPr>
          <p:cNvPr id="192" name="Simulasi data memungkinkan kita melihat hubungan kompleks antara berbagai variabel dalam sistem:…"/>
          <p:cNvSpPr txBox="1"/>
          <p:nvPr>
            <p:ph type="body" idx="1"/>
          </p:nvPr>
        </p:nvSpPr>
        <p:spPr>
          <a:xfrm>
            <a:off x="1219200" y="4013200"/>
            <a:ext cx="21948577" cy="7288023"/>
          </a:xfrm>
          <a:prstGeom prst="rect">
            <a:avLst/>
          </a:prstGeom>
        </p:spPr>
        <p:txBody>
          <a:bodyPr/>
          <a:lstStyle/>
          <a:p>
            <a:pPr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Simulasi data memungkinkan kita melihat hubungan kompleks antara berbagai variabel dalam sistem:</a:t>
            </a:r>
          </a:p>
          <a:p>
            <a:pPr lvl="2"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Interaksi Multivariabel: Bagaimana perubahan satu variabel mempengaruhi variabel lain.</a:t>
            </a:r>
          </a:p>
          <a:p>
            <a:pPr lvl="2"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Dampak Kebijakan: Memprediksi dampak dari kebijakan tertentu pada sistem.</a:t>
            </a:r>
          </a:p>
          <a:p>
            <a:pPr lvl="2" algn="just">
              <a:defRPr>
                <a:latin typeface="Nunito Variable Bold Regular"/>
                <a:ea typeface="Nunito Variable Bold Regular"/>
                <a:cs typeface="Nunito Variable Bold Regular"/>
                <a:sym typeface="Nunito Variable Bold Regular"/>
              </a:defRPr>
            </a:pPr>
            <a:r>
              <a:t>Keterkaitan Sistem: Memahami bagaimana komponen-komponen dalam sistem saling mempengaruhi satu sama lain.</a:t>
            </a:r>
          </a:p>
        </p:txBody>
      </p:sp>
      <p:sp>
        <p:nvSpPr>
          <p:cNvPr id="193" name="https://mostly.ai/blog/data-simulation"/>
          <p:cNvSpPr txBox="1"/>
          <p:nvPr/>
        </p:nvSpPr>
        <p:spPr>
          <a:xfrm>
            <a:off x="1217711" y="12245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>
              <a:defRPr sz="3500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lvl1pPr>
          </a:lstStyle>
          <a:p>
            <a:pPr/>
            <a:r>
              <a:t>https://mostly.ai/blog/data-simulation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tudi Kasus Simulas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Studi Kasus Simulasi</a:t>
            </a:r>
          </a:p>
        </p:txBody>
      </p:sp>
      <p:pic>
        <p:nvPicPr>
          <p:cNvPr id="196" name="gifmaker_me.gif" descr="gifmaker_m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2597" y="4475246"/>
            <a:ext cx="8698218" cy="59023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Typhoon_Mawar_2005_computer_simulation.gif" descr="Typhoon_Mawar_2005_computer_simulation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93197" y="4155296"/>
            <a:ext cx="7310382" cy="654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020020.gif" descr="020020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735961" y="3262548"/>
            <a:ext cx="4013201" cy="383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022000.gif" descr="022000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735961" y="7943655"/>
            <a:ext cx="4013201" cy="3835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tudi Kasus Simulasi"/>
          <p:cNvSpPr txBox="1"/>
          <p:nvPr>
            <p:ph type="title"/>
          </p:nvPr>
        </p:nvSpPr>
        <p:spPr>
          <a:xfrm>
            <a:off x="1219200" y="1675178"/>
            <a:ext cx="21945600" cy="1727201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/>
            <a:r>
              <a:t>Studi Kasus Simulasi</a:t>
            </a:r>
          </a:p>
        </p:txBody>
      </p:sp>
      <p:sp>
        <p:nvSpPr>
          <p:cNvPr id="202" name="Tesis"/>
          <p:cNvSpPr txBox="1"/>
          <p:nvPr/>
        </p:nvSpPr>
        <p:spPr>
          <a:xfrm>
            <a:off x="1217711" y="12245613"/>
            <a:ext cx="21948578" cy="81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>
              <a:defRPr sz="3500">
                <a:latin typeface="Nunito Variable Bold Light"/>
                <a:ea typeface="Nunito Variable Bold Light"/>
                <a:cs typeface="Nunito Variable Bold Light"/>
                <a:sym typeface="Nunito Variable Bold Light"/>
              </a:defRPr>
            </a:lvl1pPr>
          </a:lstStyle>
          <a:p>
            <a:pPr/>
            <a:r>
              <a:t>Tesis</a:t>
            </a:r>
          </a:p>
        </p:txBody>
      </p:sp>
      <p:pic>
        <p:nvPicPr>
          <p:cNvPr id="203" name="Screenshot 2024-05-16 at 3.41.21 AM.png" descr="Screenshot 2024-05-16 at 3.41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98833" y="1044068"/>
            <a:ext cx="10653905" cy="116278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Screenshot 2024-05-16 at 4.14.47 AM.png" descr="Screenshot 2024-05-16 at 4.14.47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8968" y="8353546"/>
            <a:ext cx="7754801" cy="23991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Screenshot 2024-05-16 at 4.15.48 AM.png" descr="Screenshot 2024-05-16 at 4.15.48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2556" y="3808629"/>
            <a:ext cx="8087410" cy="15254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shot 2024-05-16 at 4.16.31 AM.png" descr="Screenshot 2024-05-16 at 4.16.31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8115" y="5740351"/>
            <a:ext cx="7876506" cy="22069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DF3D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Monte Carlo"/>
          <p:cNvSpPr txBox="1"/>
          <p:nvPr>
            <p:ph type="title"/>
          </p:nvPr>
        </p:nvSpPr>
        <p:spPr>
          <a:xfrm>
            <a:off x="-429768" y="4873167"/>
            <a:ext cx="11866881" cy="3495730"/>
          </a:xfrm>
          <a:prstGeom prst="rect">
            <a:avLst/>
          </a:prstGeom>
        </p:spPr>
        <p:txBody>
          <a:bodyPr/>
          <a:lstStyle>
            <a:lvl1pPr>
              <a:defRPr spc="-145" sz="14500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>
              <a:defRPr spc="-84"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pPr>
            <a:r>
              <a:rPr spc="-145" sz="14500">
                <a:solidFill>
                  <a:srgbClr val="0E1F6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Monte Carlo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